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28"/>
  </p:notesMasterIdLst>
  <p:handoutMasterIdLst>
    <p:handoutMasterId r:id="rId29"/>
  </p:handoutMasterIdLst>
  <p:sldIdLst>
    <p:sldId id="572" r:id="rId13"/>
    <p:sldId id="575" r:id="rId14"/>
    <p:sldId id="605" r:id="rId15"/>
    <p:sldId id="603" r:id="rId16"/>
    <p:sldId id="606" r:id="rId17"/>
    <p:sldId id="608" r:id="rId18"/>
    <p:sldId id="609" r:id="rId19"/>
    <p:sldId id="615" r:id="rId20"/>
    <p:sldId id="614" r:id="rId21"/>
    <p:sldId id="607" r:id="rId22"/>
    <p:sldId id="617" r:id="rId23"/>
    <p:sldId id="611" r:id="rId24"/>
    <p:sldId id="612" r:id="rId25"/>
    <p:sldId id="613" r:id="rId26"/>
    <p:sldId id="602" r:id="rId27"/>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A5A5A5"/>
    <a:srgbClr val="F9950F"/>
    <a:srgbClr val="E7E6E6"/>
    <a:srgbClr val="48367D"/>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5033" autoAdjust="0"/>
  </p:normalViewPr>
  <p:slideViewPr>
    <p:cSldViewPr>
      <p:cViewPr varScale="1">
        <p:scale>
          <a:sx n="91" d="100"/>
          <a:sy n="91" d="100"/>
        </p:scale>
        <p:origin x="398" y="77"/>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commentAuthors" Target="commentAuthor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11/05/2024</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11/05/2024</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dirty="0"/>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dirty="0"/>
              <a:t>Click icon to add picture</a:t>
            </a:r>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theme" Target="../theme/theme9.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MYOPIA AND HYPERMETROPIA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IMAGE DETECTION</a:t>
            </a:r>
          </a:p>
        </p:txBody>
      </p:sp>
      <p:sp>
        <p:nvSpPr>
          <p:cNvPr id="5" name="Text Placeholder 4"/>
          <p:cNvSpPr>
            <a:spLocks noGrp="1"/>
          </p:cNvSpPr>
          <p:nvPr>
            <p:ph type="body" sz="quarter" idx="10"/>
          </p:nvPr>
        </p:nvSpPr>
        <p:spPr>
          <a:xfrm>
            <a:off x="1046572" y="5129788"/>
            <a:ext cx="8793844" cy="407987"/>
          </a:xfrm>
        </p:spPr>
        <p:txBody>
          <a:bodyPr/>
          <a:lstStyle/>
          <a:p>
            <a:r>
              <a:rPr lang="en-US" dirty="0">
                <a:solidFill>
                  <a:schemeClr val="bg1"/>
                </a:solidFill>
                <a:latin typeface="Times New Roman" panose="02020603050405020304" pitchFamily="18" charset="0"/>
                <a:cs typeface="Times New Roman" panose="02020603050405020304" pitchFamily="18" charset="0"/>
              </a:rPr>
              <a:t>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9CA2C-6EBA-6832-1801-457F563968C3}"/>
              </a:ext>
            </a:extLst>
          </p:cNvPr>
          <p:cNvSpPr>
            <a:spLocks noGrp="1"/>
          </p:cNvSpPr>
          <p:nvPr>
            <p:ph type="sldNum" sz="quarter" idx="14"/>
          </p:nvPr>
        </p:nvSpPr>
        <p:spPr/>
        <p:txBody>
          <a:bodyPr/>
          <a:lstStyle/>
          <a:p>
            <a:fld id="{45A3C14A-F937-4231-B6F1-40B429FAFB2F}" type="slidenum">
              <a:rPr lang="en-NZ" smtClean="0"/>
              <a:pPr/>
              <a:t>10</a:t>
            </a:fld>
            <a:endParaRPr lang="en-NZ" dirty="0"/>
          </a:p>
        </p:txBody>
      </p:sp>
      <p:sp>
        <p:nvSpPr>
          <p:cNvPr id="3" name="Title 2">
            <a:extLst>
              <a:ext uri="{FF2B5EF4-FFF2-40B4-BE49-F238E27FC236}">
                <a16:creationId xmlns:a16="http://schemas.microsoft.com/office/drawing/2014/main" id="{18FBB460-AF84-9DBC-4937-D73075FC3AF4}"/>
              </a:ext>
            </a:extLst>
          </p:cNvPr>
          <p:cNvSpPr>
            <a:spLocks noGrp="1"/>
          </p:cNvSpPr>
          <p:nvPr>
            <p:ph type="title"/>
          </p:nvPr>
        </p:nvSpPr>
        <p:spPr>
          <a:xfrm>
            <a:off x="2567608" y="344483"/>
            <a:ext cx="6706364" cy="838202"/>
          </a:xfrm>
        </p:spPr>
        <p:txBody>
          <a:bodyPr/>
          <a:lstStyle/>
          <a:p>
            <a:r>
              <a:rPr lang="en-IN" sz="3600" b="1" dirty="0">
                <a:solidFill>
                  <a:schemeClr val="tx1"/>
                </a:solidFill>
                <a:latin typeface="Times New Roman" panose="02020603050405020304" pitchFamily="18" charset="0"/>
                <a:cs typeface="Times New Roman" panose="02020603050405020304" pitchFamily="18" charset="0"/>
              </a:rPr>
              <a:t>TECHNOLOGY AND DOMAIN</a:t>
            </a:r>
          </a:p>
        </p:txBody>
      </p:sp>
      <p:sp>
        <p:nvSpPr>
          <p:cNvPr id="4" name="Text Placeholder 3">
            <a:extLst>
              <a:ext uri="{FF2B5EF4-FFF2-40B4-BE49-F238E27FC236}">
                <a16:creationId xmlns:a16="http://schemas.microsoft.com/office/drawing/2014/main" id="{53A356FF-6916-FE6A-C253-196A17CE9BE8}"/>
              </a:ext>
            </a:extLst>
          </p:cNvPr>
          <p:cNvSpPr>
            <a:spLocks noGrp="1"/>
          </p:cNvSpPr>
          <p:nvPr>
            <p:ph type="body" sz="quarter" idx="17"/>
          </p:nvPr>
        </p:nvSpPr>
        <p:spPr>
          <a:xfrm>
            <a:off x="695401" y="1412776"/>
            <a:ext cx="5616623" cy="4536504"/>
          </a:xfrm>
        </p:spPr>
        <p:txBody>
          <a:bodyPr/>
          <a:lstStyle/>
          <a:p>
            <a:pPr marL="0" indent="0">
              <a:buNone/>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Python </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is one of the most popular programming languages for machine learning, largely due to its simplicity, versatility, and a vast ecosystem of libraries and tools. </a:t>
            </a:r>
            <a:r>
              <a:rPr lang="en-IN" sz="2000" dirty="0">
                <a:latin typeface="Times New Roman" panose="02020603050405020304" pitchFamily="18" charset="0"/>
                <a:cs typeface="Times New Roman" panose="02020603050405020304" pitchFamily="18" charset="0"/>
              </a:rPr>
              <a:t> </a:t>
            </a:r>
          </a:p>
          <a:p>
            <a:pPr marL="0" indent="0">
              <a:buNone/>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Machine learning</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is a branch of artificial intelligence (AI) that focuses on developing algorithms and techniques that enable computers to learn from and make predictions or decisions based on data, without being explicitly programmed to do so. </a:t>
            </a:r>
          </a:p>
          <a:p>
            <a:pPr marL="0" indent="0">
              <a:buNone/>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Kaggle</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is a popular platform for data science competitions, where participants can compete to solve various machine learning problems by analyzing datasets provided by companies and organizations. </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C930D87-2CEB-A6EC-0ED8-B933AD399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346" y="1268760"/>
            <a:ext cx="4876800" cy="45365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9325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57CC-DED7-6187-CD7A-96AB9921EA1B}"/>
              </a:ext>
            </a:extLst>
          </p:cNvPr>
          <p:cNvSpPr>
            <a:spLocks noGrp="1"/>
          </p:cNvSpPr>
          <p:nvPr>
            <p:ph type="sldNum" sz="quarter" idx="14"/>
          </p:nvPr>
        </p:nvSpPr>
        <p:spPr/>
        <p:txBody>
          <a:bodyPr/>
          <a:lstStyle/>
          <a:p>
            <a:fld id="{45A3C14A-F937-4231-B6F1-40B429FAFB2F}" type="slidenum">
              <a:rPr lang="en-NZ" smtClean="0"/>
              <a:pPr/>
              <a:t>11</a:t>
            </a:fld>
            <a:endParaRPr lang="en-NZ" dirty="0"/>
          </a:p>
        </p:txBody>
      </p:sp>
      <p:sp>
        <p:nvSpPr>
          <p:cNvPr id="3" name="Title 2">
            <a:extLst>
              <a:ext uri="{FF2B5EF4-FFF2-40B4-BE49-F238E27FC236}">
                <a16:creationId xmlns:a16="http://schemas.microsoft.com/office/drawing/2014/main" id="{F7819AAE-5D90-3B2A-C699-19AD2AC0566F}"/>
              </a:ext>
            </a:extLst>
          </p:cNvPr>
          <p:cNvSpPr>
            <a:spLocks noGrp="1"/>
          </p:cNvSpPr>
          <p:nvPr>
            <p:ph type="title"/>
          </p:nvPr>
        </p:nvSpPr>
        <p:spPr>
          <a:xfrm>
            <a:off x="3755741" y="188640"/>
            <a:ext cx="4032448" cy="838202"/>
          </a:xfrm>
        </p:spPr>
        <p:txBody>
          <a:bodyPr/>
          <a:lstStyle/>
          <a:p>
            <a:r>
              <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FLOWCHART</a:t>
            </a:r>
          </a:p>
        </p:txBody>
      </p:sp>
      <p:pic>
        <p:nvPicPr>
          <p:cNvPr id="5" name="Picture 4">
            <a:extLst>
              <a:ext uri="{FF2B5EF4-FFF2-40B4-BE49-F238E27FC236}">
                <a16:creationId xmlns:a16="http://schemas.microsoft.com/office/drawing/2014/main" id="{0DCA7270-4390-67B7-3E04-24AFEAE52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53"/>
          <a:stretch/>
        </p:blipFill>
        <p:spPr>
          <a:xfrm>
            <a:off x="1703512" y="1268760"/>
            <a:ext cx="7488833" cy="45882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3175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E58A1F-FD80-F442-FBB5-9E1D5A98358F}"/>
              </a:ext>
            </a:extLst>
          </p:cNvPr>
          <p:cNvSpPr>
            <a:spLocks noGrp="1"/>
          </p:cNvSpPr>
          <p:nvPr>
            <p:ph type="sldNum" sz="quarter" idx="14"/>
          </p:nvPr>
        </p:nvSpPr>
        <p:spPr/>
        <p:txBody>
          <a:bodyPr/>
          <a:lstStyle/>
          <a:p>
            <a:fld id="{45A3C14A-F937-4231-B6F1-40B429FAFB2F}" type="slidenum">
              <a:rPr lang="en-NZ" smtClean="0"/>
              <a:pPr/>
              <a:t>12</a:t>
            </a:fld>
            <a:endParaRPr lang="en-NZ" dirty="0"/>
          </a:p>
        </p:txBody>
      </p:sp>
      <p:sp>
        <p:nvSpPr>
          <p:cNvPr id="3" name="Title 2">
            <a:extLst>
              <a:ext uri="{FF2B5EF4-FFF2-40B4-BE49-F238E27FC236}">
                <a16:creationId xmlns:a16="http://schemas.microsoft.com/office/drawing/2014/main" id="{C59DC5A1-6300-CE83-D214-78D67DEA5322}"/>
              </a:ext>
            </a:extLst>
          </p:cNvPr>
          <p:cNvSpPr>
            <a:spLocks noGrp="1"/>
          </p:cNvSpPr>
          <p:nvPr>
            <p:ph type="title"/>
          </p:nvPr>
        </p:nvSpPr>
        <p:spPr>
          <a:xfrm>
            <a:off x="983432" y="44624"/>
            <a:ext cx="8640960" cy="1008112"/>
          </a:xfrm>
        </p:spPr>
        <p:txBody>
          <a:bodyPr/>
          <a:lstStyle/>
          <a:p>
            <a:br>
              <a:rPr lang="en-US" sz="2800" b="1" dirty="0">
                <a:solidFill>
                  <a:srgbClr val="00000A"/>
                </a:solidFill>
                <a:latin typeface="Times New Roman" panose="02020603050405020304" pitchFamily="18" charset="0"/>
              </a:rPr>
            </a:br>
            <a:r>
              <a:rPr lang="en-US" sz="2800" b="1" dirty="0">
                <a:solidFill>
                  <a:srgbClr val="00000A"/>
                </a:solidFill>
                <a:latin typeface="Times New Roman" panose="02020603050405020304" pitchFamily="18" charset="0"/>
              </a:rPr>
              <a:t>Sample Code and Screenshot of output</a:t>
            </a:r>
            <a:br>
              <a:rPr lang="en-US" sz="2800" b="1" dirty="0">
                <a:solidFill>
                  <a:srgbClr val="00000A"/>
                </a:solidFill>
                <a:latin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2AA2900A-9588-9755-C63F-3BAFEB54FF5E}"/>
              </a:ext>
            </a:extLst>
          </p:cNvPr>
          <p:cNvSpPr>
            <a:spLocks noGrp="1"/>
          </p:cNvSpPr>
          <p:nvPr>
            <p:ph type="body" sz="quarter" idx="17"/>
          </p:nvPr>
        </p:nvSpPr>
        <p:spPr>
          <a:xfrm>
            <a:off x="695401" y="1340768"/>
            <a:ext cx="5184576" cy="4464496"/>
          </a:xfrm>
        </p:spPr>
        <p:txBody>
          <a:bodyPr/>
          <a:lstStyle/>
          <a:p>
            <a:pPr marL="0" indent="0">
              <a:buNone/>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from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numpy.random</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import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randint</a:t>
            </a:r>
            <a:endPar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def </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face_layer</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img</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inp</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conv_layer</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img</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marL="0" indent="0">
              <a:buNone/>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 = Dense(128, activation='</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relu</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kernel_initializer</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random_normal</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inp</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out = Dense(64, activation='</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relu</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kernel_initializer</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IN"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random_normal</a:t>
            </a: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
            </a:r>
          </a:p>
          <a:p>
            <a:pPr marL="0" indent="0">
              <a:buNone/>
            </a:pPr>
            <a:r>
              <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return out</a:t>
            </a:r>
          </a:p>
        </p:txBody>
      </p:sp>
      <p:pic>
        <p:nvPicPr>
          <p:cNvPr id="6" name="Picture 5">
            <a:extLst>
              <a:ext uri="{FF2B5EF4-FFF2-40B4-BE49-F238E27FC236}">
                <a16:creationId xmlns:a16="http://schemas.microsoft.com/office/drawing/2014/main" id="{DEC53419-A7B7-94A2-5432-517B74667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999" y="706287"/>
            <a:ext cx="7056784" cy="5013176"/>
          </a:xfrm>
          <a:prstGeom prst="rect">
            <a:avLst/>
          </a:prstGeom>
          <a:ln>
            <a:noFill/>
          </a:ln>
          <a:effectLst>
            <a:softEdge rad="112500"/>
          </a:effectLst>
        </p:spPr>
      </p:pic>
    </p:spTree>
    <p:extLst>
      <p:ext uri="{BB962C8B-B14F-4D97-AF65-F5344CB8AC3E}">
        <p14:creationId xmlns:p14="http://schemas.microsoft.com/office/powerpoint/2010/main" val="148772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BEB809-36A1-282E-BD65-C0EE82A7EF07}"/>
              </a:ext>
            </a:extLst>
          </p:cNvPr>
          <p:cNvSpPr>
            <a:spLocks noGrp="1"/>
          </p:cNvSpPr>
          <p:nvPr>
            <p:ph type="sldNum" sz="quarter" idx="14"/>
          </p:nvPr>
        </p:nvSpPr>
        <p:spPr/>
        <p:txBody>
          <a:bodyPr/>
          <a:lstStyle/>
          <a:p>
            <a:fld id="{45A3C14A-F937-4231-B6F1-40B429FAFB2F}" type="slidenum">
              <a:rPr lang="en-NZ" smtClean="0"/>
              <a:pPr/>
              <a:t>13</a:t>
            </a:fld>
            <a:endParaRPr lang="en-NZ" dirty="0"/>
          </a:p>
        </p:txBody>
      </p:sp>
      <p:sp>
        <p:nvSpPr>
          <p:cNvPr id="3" name="Title 2">
            <a:extLst>
              <a:ext uri="{FF2B5EF4-FFF2-40B4-BE49-F238E27FC236}">
                <a16:creationId xmlns:a16="http://schemas.microsoft.com/office/drawing/2014/main" id="{9D44AE54-F0E3-679A-3651-FB5F8706F6AD}"/>
              </a:ext>
            </a:extLst>
          </p:cNvPr>
          <p:cNvSpPr>
            <a:spLocks noGrp="1"/>
          </p:cNvSpPr>
          <p:nvPr>
            <p:ph type="title"/>
          </p:nvPr>
        </p:nvSpPr>
        <p:spPr>
          <a:xfrm>
            <a:off x="4007768" y="404664"/>
            <a:ext cx="3312368" cy="838202"/>
          </a:xfrm>
        </p:spPr>
        <p:txBody>
          <a:bodyPr/>
          <a:lstStyle/>
          <a:p>
            <a:r>
              <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CONCLUSION</a:t>
            </a:r>
          </a:p>
        </p:txBody>
      </p:sp>
      <p:sp>
        <p:nvSpPr>
          <p:cNvPr id="4" name="Text Placeholder 3">
            <a:extLst>
              <a:ext uri="{FF2B5EF4-FFF2-40B4-BE49-F238E27FC236}">
                <a16:creationId xmlns:a16="http://schemas.microsoft.com/office/drawing/2014/main" id="{C492A5B2-0D07-AD63-B7EF-299BAA8981BD}"/>
              </a:ext>
            </a:extLst>
          </p:cNvPr>
          <p:cNvSpPr>
            <a:spLocks noGrp="1"/>
          </p:cNvSpPr>
          <p:nvPr>
            <p:ph type="body" sz="quarter" idx="17"/>
          </p:nvPr>
        </p:nvSpPr>
        <p:spPr>
          <a:xfrm>
            <a:off x="695400" y="1314874"/>
            <a:ext cx="10801201" cy="3914326"/>
          </a:xfrm>
        </p:spPr>
        <p:txBody>
          <a:bodyPr/>
          <a:lstStyle/>
          <a:p>
            <a:pPr marL="285750" indent="-28575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Pathological myopia, which is often accompanied by peripapillary atrophy (PPA), is a frequently under-estimated yet rapidly increasing global health concern. </a:t>
            </a:r>
          </a:p>
          <a:p>
            <a:pPr marL="285750" indent="-28575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paper, we have introduced a novel technique, disk difference approach, to automatically detect this ocular disease via retinal photography. The disk difference method applies a combination of variational level set and knowledge constraints to detect PPA. </a:t>
            </a:r>
          </a:p>
          <a:p>
            <a:pPr marL="285750" indent="-28575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method has been validated on 40 images from the SCORM database with very encouraging results, attaining an accuracy of 95% with low false detection errors.</a:t>
            </a:r>
          </a:p>
          <a:p>
            <a:pPr marL="285750" indent="-28575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high sensitivity and specificity makes this a viable approach for automatic mass screening of pathological myopia. This method is a core function within the PAMELA system. </a:t>
            </a:r>
          </a:p>
          <a:p>
            <a:pPr marL="285750" indent="-28575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Further work in PAMELA could include fusion of other image processing algorithms and techniques and testing on larger datasets.</a:t>
            </a:r>
            <a:endParaRPr lang="en-IN"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15000"/>
              </a:lnSpc>
              <a:spcBef>
                <a:spcPts val="0"/>
              </a:spcBef>
              <a:spcAft>
                <a:spcPts val="0"/>
              </a:spcAft>
              <a:buFont typeface="Wingdings" panose="05000000000000000000" pitchFamily="2" charset="2"/>
              <a:buChar char="Ø"/>
              <a:tabLst>
                <a:tab pos="857250" algn="l"/>
              </a:tabLst>
            </a:pPr>
            <a:endParaRPr lang="en-US" sz="18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tabLst>
                <a:tab pos="857250" algn="l"/>
              </a:tabLst>
            </a:pPr>
            <a:endParaRPr lang="en-IN" sz="1800"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985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5662B-31D7-18B5-7159-85FA255EA5FE}"/>
              </a:ext>
            </a:extLst>
          </p:cNvPr>
          <p:cNvSpPr>
            <a:spLocks noGrp="1"/>
          </p:cNvSpPr>
          <p:nvPr>
            <p:ph type="sldNum" sz="quarter" idx="14"/>
          </p:nvPr>
        </p:nvSpPr>
        <p:spPr/>
        <p:txBody>
          <a:bodyPr/>
          <a:lstStyle/>
          <a:p>
            <a:fld id="{45A3C14A-F937-4231-B6F1-40B429FAFB2F}" type="slidenum">
              <a:rPr lang="en-NZ" smtClean="0"/>
              <a:pPr/>
              <a:t>14</a:t>
            </a:fld>
            <a:endParaRPr lang="en-NZ" dirty="0"/>
          </a:p>
        </p:txBody>
      </p:sp>
      <p:sp>
        <p:nvSpPr>
          <p:cNvPr id="3" name="Title 2">
            <a:extLst>
              <a:ext uri="{FF2B5EF4-FFF2-40B4-BE49-F238E27FC236}">
                <a16:creationId xmlns:a16="http://schemas.microsoft.com/office/drawing/2014/main" id="{DF2BDD77-3E98-0F14-23AC-8B17B16200BB}"/>
              </a:ext>
            </a:extLst>
          </p:cNvPr>
          <p:cNvSpPr>
            <a:spLocks noGrp="1"/>
          </p:cNvSpPr>
          <p:nvPr>
            <p:ph type="title"/>
          </p:nvPr>
        </p:nvSpPr>
        <p:spPr>
          <a:xfrm>
            <a:off x="4655840" y="142526"/>
            <a:ext cx="3060340" cy="838202"/>
          </a:xfrm>
        </p:spPr>
        <p:txBody>
          <a:bodyPr/>
          <a:lstStyle/>
          <a:p>
            <a:r>
              <a:rPr lang="en-IN" sz="3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REFERENCES</a:t>
            </a:r>
          </a:p>
        </p:txBody>
      </p:sp>
      <p:sp>
        <p:nvSpPr>
          <p:cNvPr id="4" name="Text Placeholder 3">
            <a:extLst>
              <a:ext uri="{FF2B5EF4-FFF2-40B4-BE49-F238E27FC236}">
                <a16:creationId xmlns:a16="http://schemas.microsoft.com/office/drawing/2014/main" id="{6F09B8A0-7639-AAF2-6559-4D1B88B6746F}"/>
              </a:ext>
            </a:extLst>
          </p:cNvPr>
          <p:cNvSpPr>
            <a:spLocks noGrp="1"/>
          </p:cNvSpPr>
          <p:nvPr>
            <p:ph type="body" sz="quarter" idx="17"/>
          </p:nvPr>
        </p:nvSpPr>
        <p:spPr>
          <a:xfrm>
            <a:off x="695399" y="1017118"/>
            <a:ext cx="10801201" cy="5256584"/>
          </a:xfrm>
        </p:spPr>
        <p:txBody>
          <a:bodyPr/>
          <a:lstStyle/>
          <a:p>
            <a:r>
              <a:rPr lang="en-IN" sz="23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Zhang, Z., Cheng, J., Liu, J., Sheri, Y. C. M., Kong, C. C., &amp; Mei, S. S. (2023, July). Pathological myopia detection from selective fundus image features. In 2020 7th IEEE Conference on Industrial Electronics and Applications (ICIEA) (pp. 1742-1745).</a:t>
            </a:r>
          </a:p>
          <a:p>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"Automated Myopia Detection Using Retinal Fundus Images" Authors: Zhang, Y., Jiang, H., Wong, D. W. K., et al. Publication: Journal of Ophthalmology, 2022.</a:t>
            </a:r>
          </a:p>
          <a:p>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"Machine Learning Approaches for Hypermetropia Classification from Wavefront Aberrations" Authors: Kumar, A., Swarup, S., et al. Publication: Computers in Biology and Medicine, 2023.</a:t>
            </a:r>
          </a:p>
          <a:p>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Tan, N. M., Liu, J., Wong, D. W. K., Lim, J. H., Zhang, Z., Lu, S., ... &amp; Wong, T. Y. (2022, September). Automatic detection of pathological myopia using variational level set. In 2022 Annual International Conference of the IEEE Engineering in Medicine and Biology Society (pp. 3609-3612). IEEE.</a:t>
            </a:r>
          </a:p>
          <a:p>
            <a:r>
              <a:rPr lang="en-US" sz="1800" dirty="0">
                <a:solidFill>
                  <a:schemeClr val="tx1"/>
                </a:solidFill>
                <a:latin typeface="Times New Roman" panose="02020603050405020304" pitchFamily="18" charset="0"/>
                <a:cs typeface="Times New Roman" panose="02020603050405020304" pitchFamily="18" charset="0"/>
              </a:rPr>
              <a:t>Detection and Classification of ‘Myopia Epidemic’ Using Image Processing and Machine Learning to Prevent Fatal Road Accidents"2023“                                                                            https://ieeexplore.ieee.org/author/37088844930  </a:t>
            </a:r>
          </a:p>
          <a:p>
            <a:r>
              <a:rPr lang="en-US" sz="1800" dirty="0">
                <a:solidFill>
                  <a:schemeClr val="tx1"/>
                </a:solidFill>
                <a:latin typeface="Times New Roman" panose="02020603050405020304" pitchFamily="18" charset="0"/>
                <a:cs typeface="Times New Roman" panose="02020603050405020304" pitchFamily="18" charset="0"/>
              </a:rPr>
              <a:t>Automatic Detection of Pathological Myopia Using Smartphone App - "2022-2023" https://ieeexplore.ieee.org/author/37086827069</a:t>
            </a:r>
            <a:endPar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132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5520" y="2809577"/>
            <a:ext cx="7608168" cy="1238846"/>
          </a:xfrm>
        </p:spPr>
        <p:txBody>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D5A4C80-397E-C6CD-1878-1DC03D7065FA}"/>
              </a:ext>
            </a:extLst>
          </p:cNvPr>
          <p:cNvGraphicFramePr>
            <a:graphicFrameLocks noGrp="1"/>
          </p:cNvGraphicFramePr>
          <p:nvPr>
            <p:extLst>
              <p:ext uri="{D42A27DB-BD31-4B8C-83A1-F6EECF244321}">
                <p14:modId xmlns:p14="http://schemas.microsoft.com/office/powerpoint/2010/main" val="4096742524"/>
              </p:ext>
            </p:extLst>
          </p:nvPr>
        </p:nvGraphicFramePr>
        <p:xfrm>
          <a:off x="2135560" y="2996952"/>
          <a:ext cx="8127999" cy="1854200"/>
        </p:xfrm>
        <a:graphic>
          <a:graphicData uri="http://schemas.openxmlformats.org/drawingml/2006/table">
            <a:tbl>
              <a:tblPr firstRow="1" bandRow="1">
                <a:tableStyleId>{E8B1032C-EA38-4F05-BA0D-38AFFFC7BED3}</a:tableStyleId>
              </a:tblPr>
              <a:tblGrid>
                <a:gridCol w="2709333">
                  <a:extLst>
                    <a:ext uri="{9D8B030D-6E8A-4147-A177-3AD203B41FA5}">
                      <a16:colId xmlns:a16="http://schemas.microsoft.com/office/drawing/2014/main" val="1541891863"/>
                    </a:ext>
                  </a:extLst>
                </a:gridCol>
                <a:gridCol w="2709333">
                  <a:extLst>
                    <a:ext uri="{9D8B030D-6E8A-4147-A177-3AD203B41FA5}">
                      <a16:colId xmlns:a16="http://schemas.microsoft.com/office/drawing/2014/main" val="4229471986"/>
                    </a:ext>
                  </a:extLst>
                </a:gridCol>
                <a:gridCol w="2709333">
                  <a:extLst>
                    <a:ext uri="{9D8B030D-6E8A-4147-A177-3AD203B41FA5}">
                      <a16:colId xmlns:a16="http://schemas.microsoft.com/office/drawing/2014/main" val="3185786085"/>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Name of Student</a:t>
                      </a:r>
                    </a:p>
                  </a:txBody>
                  <a:tcPr/>
                </a:tc>
                <a:tc>
                  <a:txBody>
                    <a:bodyPr/>
                    <a:lstStyle/>
                    <a:p>
                      <a:pPr algn="ctr"/>
                      <a:r>
                        <a:rPr lang="en-IN" b="1" dirty="0">
                          <a:latin typeface="Times New Roman" panose="02020603050405020304" pitchFamily="18" charset="0"/>
                          <a:cs typeface="Times New Roman" panose="02020603050405020304" pitchFamily="18" charset="0"/>
                        </a:rPr>
                        <a:t>SRN of Student</a:t>
                      </a:r>
                    </a:p>
                  </a:txBody>
                  <a:tcPr/>
                </a:tc>
                <a:tc>
                  <a:txBody>
                    <a:bodyPr/>
                    <a:lstStyle/>
                    <a:p>
                      <a:pPr algn="ctr"/>
                      <a:r>
                        <a:rPr lang="en-IN" dirty="0">
                          <a:latin typeface="Times New Roman" panose="02020603050405020304" pitchFamily="18" charset="0"/>
                          <a:cs typeface="Times New Roman" panose="02020603050405020304" pitchFamily="18" charset="0"/>
                        </a:rPr>
                        <a:t>Semester &amp; Section</a:t>
                      </a:r>
                    </a:p>
                  </a:txBody>
                  <a:tcPr/>
                </a:tc>
                <a:extLst>
                  <a:ext uri="{0D108BD9-81ED-4DB2-BD59-A6C34878D82A}">
                    <a16:rowId xmlns:a16="http://schemas.microsoft.com/office/drawing/2014/main" val="1073338367"/>
                  </a:ext>
                </a:extLst>
              </a:tr>
              <a:tr h="370840">
                <a:tc>
                  <a:txBody>
                    <a:bodyPr/>
                    <a:lstStyle/>
                    <a:p>
                      <a:pPr algn="ctr"/>
                      <a:r>
                        <a:rPr lang="en-IN" dirty="0">
                          <a:latin typeface="Times New Roman" panose="02020603050405020304" pitchFamily="18" charset="0"/>
                          <a:cs typeface="Times New Roman" panose="02020603050405020304" pitchFamily="18" charset="0"/>
                        </a:rPr>
                        <a:t>MADINENI KAVYA</a:t>
                      </a:r>
                    </a:p>
                  </a:txBody>
                  <a:tcPr/>
                </a:tc>
                <a:tc>
                  <a:txBody>
                    <a:bodyPr/>
                    <a:lstStyle/>
                    <a:p>
                      <a:pPr algn="ctr"/>
                      <a:r>
                        <a:rPr lang="en-IN" dirty="0"/>
                        <a:t>R21EJ063</a:t>
                      </a:r>
                    </a:p>
                  </a:txBody>
                  <a:tcPr/>
                </a:tc>
                <a:tc>
                  <a:txBody>
                    <a:bodyPr/>
                    <a:lstStyle/>
                    <a:p>
                      <a:pPr algn="ctr"/>
                      <a:r>
                        <a:rPr lang="en-IN" dirty="0"/>
                        <a:t>6-B</a:t>
                      </a:r>
                    </a:p>
                  </a:txBody>
                  <a:tcPr/>
                </a:tc>
                <a:extLst>
                  <a:ext uri="{0D108BD9-81ED-4DB2-BD59-A6C34878D82A}">
                    <a16:rowId xmlns:a16="http://schemas.microsoft.com/office/drawing/2014/main" val="4129101702"/>
                  </a:ext>
                </a:extLst>
              </a:tr>
              <a:tr h="370840">
                <a:tc>
                  <a:txBody>
                    <a:bodyPr/>
                    <a:lstStyle/>
                    <a:p>
                      <a:pPr algn="ctr"/>
                      <a:r>
                        <a:rPr lang="en-IN" dirty="0">
                          <a:latin typeface="Times New Roman" panose="02020603050405020304" pitchFamily="18" charset="0"/>
                          <a:cs typeface="Times New Roman" panose="02020603050405020304" pitchFamily="18" charset="0"/>
                        </a:rPr>
                        <a:t>OM MISHRA A</a:t>
                      </a:r>
                    </a:p>
                  </a:txBody>
                  <a:tcPr/>
                </a:tc>
                <a:tc>
                  <a:txBody>
                    <a:bodyPr/>
                    <a:lstStyle/>
                    <a:p>
                      <a:pPr algn="ctr"/>
                      <a:r>
                        <a:rPr lang="en-IN" dirty="0"/>
                        <a:t>R21EJ067</a:t>
                      </a:r>
                    </a:p>
                  </a:txBody>
                  <a:tcPr/>
                </a:tc>
                <a:tc>
                  <a:txBody>
                    <a:bodyPr/>
                    <a:lstStyle/>
                    <a:p>
                      <a:pPr algn="ctr"/>
                      <a:r>
                        <a:rPr lang="en-IN" dirty="0"/>
                        <a:t>6-B</a:t>
                      </a:r>
                    </a:p>
                  </a:txBody>
                  <a:tcPr/>
                </a:tc>
                <a:extLst>
                  <a:ext uri="{0D108BD9-81ED-4DB2-BD59-A6C34878D82A}">
                    <a16:rowId xmlns:a16="http://schemas.microsoft.com/office/drawing/2014/main" val="65741341"/>
                  </a:ext>
                </a:extLst>
              </a:tr>
              <a:tr h="370840">
                <a:tc>
                  <a:txBody>
                    <a:bodyPr/>
                    <a:lstStyle/>
                    <a:p>
                      <a:pPr algn="ctr"/>
                      <a:r>
                        <a:rPr lang="en-IN" dirty="0">
                          <a:latin typeface="Times New Roman" panose="02020603050405020304" pitchFamily="18" charset="0"/>
                          <a:cs typeface="Times New Roman" panose="02020603050405020304" pitchFamily="18" charset="0"/>
                        </a:rPr>
                        <a:t>SANJANA B</a:t>
                      </a:r>
                    </a:p>
                  </a:txBody>
                  <a:tcPr/>
                </a:tc>
                <a:tc>
                  <a:txBody>
                    <a:bodyPr/>
                    <a:lstStyle/>
                    <a:p>
                      <a:pPr algn="ctr"/>
                      <a:r>
                        <a:rPr lang="en-IN" dirty="0"/>
                        <a:t>R21EJ074</a:t>
                      </a:r>
                    </a:p>
                  </a:txBody>
                  <a:tcPr/>
                </a:tc>
                <a:tc>
                  <a:txBody>
                    <a:bodyPr/>
                    <a:lstStyle/>
                    <a:p>
                      <a:pPr algn="ctr"/>
                      <a:r>
                        <a:rPr lang="en-IN" dirty="0"/>
                        <a:t>6-B</a:t>
                      </a:r>
                    </a:p>
                  </a:txBody>
                  <a:tcPr/>
                </a:tc>
                <a:extLst>
                  <a:ext uri="{0D108BD9-81ED-4DB2-BD59-A6C34878D82A}">
                    <a16:rowId xmlns:a16="http://schemas.microsoft.com/office/drawing/2014/main" val="2870981972"/>
                  </a:ext>
                </a:extLst>
              </a:tr>
              <a:tr h="370840">
                <a:tc>
                  <a:txBody>
                    <a:bodyPr/>
                    <a:lstStyle/>
                    <a:p>
                      <a:pPr algn="ctr"/>
                      <a:r>
                        <a:rPr lang="en-IN" dirty="0">
                          <a:latin typeface="Times New Roman" panose="02020603050405020304" pitchFamily="18" charset="0"/>
                          <a:cs typeface="Times New Roman" panose="02020603050405020304" pitchFamily="18" charset="0"/>
                        </a:rPr>
                        <a:t>SAKSHI UPADHYE</a:t>
                      </a:r>
                    </a:p>
                  </a:txBody>
                  <a:tcPr/>
                </a:tc>
                <a:tc>
                  <a:txBody>
                    <a:bodyPr/>
                    <a:lstStyle/>
                    <a:p>
                      <a:pPr algn="ctr"/>
                      <a:r>
                        <a:rPr lang="en-IN" dirty="0"/>
                        <a:t>R21E073</a:t>
                      </a:r>
                    </a:p>
                  </a:txBody>
                  <a:tcPr/>
                </a:tc>
                <a:tc>
                  <a:txBody>
                    <a:bodyPr/>
                    <a:lstStyle/>
                    <a:p>
                      <a:pPr algn="ctr"/>
                      <a:r>
                        <a:rPr lang="en-IN" dirty="0"/>
                        <a:t>6-B</a:t>
                      </a:r>
                    </a:p>
                  </a:txBody>
                  <a:tcPr/>
                </a:tc>
                <a:extLst>
                  <a:ext uri="{0D108BD9-81ED-4DB2-BD59-A6C34878D82A}">
                    <a16:rowId xmlns:a16="http://schemas.microsoft.com/office/drawing/2014/main" val="753519132"/>
                  </a:ext>
                </a:extLst>
              </a:tr>
            </a:tbl>
          </a:graphicData>
        </a:graphic>
      </p:graphicFrame>
      <p:sp>
        <p:nvSpPr>
          <p:cNvPr id="7" name="TextBox 6">
            <a:extLst>
              <a:ext uri="{FF2B5EF4-FFF2-40B4-BE49-F238E27FC236}">
                <a16:creationId xmlns:a16="http://schemas.microsoft.com/office/drawing/2014/main" id="{C69A5A7F-3A1B-7C9A-0D56-7F4FEDCD6980}"/>
              </a:ext>
            </a:extLst>
          </p:cNvPr>
          <p:cNvSpPr txBox="1"/>
          <p:nvPr/>
        </p:nvSpPr>
        <p:spPr>
          <a:xfrm>
            <a:off x="4871864" y="5013176"/>
            <a:ext cx="2994731" cy="461665"/>
          </a:xfrm>
          <a:prstGeom prst="rect">
            <a:avLst/>
          </a:prstGeom>
          <a:noFill/>
        </p:spPr>
        <p:txBody>
          <a:bodyPr wrap="none" rtlCol="0">
            <a:spAutoFit/>
          </a:bodyPr>
          <a:lstStyle/>
          <a:p>
            <a:pPr algn="ctr"/>
            <a:r>
              <a:rPr lang="en-IN" sz="2400" dirty="0">
                <a:solidFill>
                  <a:srgbClr val="FF6600"/>
                </a:solidFill>
                <a:latin typeface="Times New Roman" panose="02020603050405020304" pitchFamily="18" charset="0"/>
                <a:cs typeface="Times New Roman" panose="02020603050405020304" pitchFamily="18" charset="0"/>
              </a:rPr>
              <a:t>Under the Guidance of</a:t>
            </a:r>
          </a:p>
        </p:txBody>
      </p:sp>
      <p:sp>
        <p:nvSpPr>
          <p:cNvPr id="8" name="TextBox 7">
            <a:extLst>
              <a:ext uri="{FF2B5EF4-FFF2-40B4-BE49-F238E27FC236}">
                <a16:creationId xmlns:a16="http://schemas.microsoft.com/office/drawing/2014/main" id="{BF65DDB7-7286-E9A7-D373-15DBBC5A466C}"/>
              </a:ext>
            </a:extLst>
          </p:cNvPr>
          <p:cNvSpPr txBox="1"/>
          <p:nvPr/>
        </p:nvSpPr>
        <p:spPr>
          <a:xfrm>
            <a:off x="4423888" y="5502253"/>
            <a:ext cx="3890680" cy="461665"/>
          </a:xfrm>
          <a:prstGeom prst="rect">
            <a:avLst/>
          </a:prstGeom>
          <a:noFill/>
        </p:spPr>
        <p:txBody>
          <a:bodyPr wrap="none" rtlCol="0">
            <a:spAutoFit/>
          </a:bodyPr>
          <a:lstStyle/>
          <a:p>
            <a:r>
              <a:rPr lang="en-IN" sz="2400" b="1" dirty="0">
                <a:solidFill>
                  <a:srgbClr val="00B0F0"/>
                </a:solidFill>
                <a:latin typeface="Times New Roman" panose="02020603050405020304" pitchFamily="18" charset="0"/>
                <a:cs typeface="Times New Roman" panose="02020603050405020304" pitchFamily="18" charset="0"/>
              </a:rPr>
              <a:t>Prof. Kasi Viswanath Gupta</a:t>
            </a:r>
          </a:p>
        </p:txBody>
      </p:sp>
      <p:sp>
        <p:nvSpPr>
          <p:cNvPr id="9" name="TextBox 8">
            <a:extLst>
              <a:ext uri="{FF2B5EF4-FFF2-40B4-BE49-F238E27FC236}">
                <a16:creationId xmlns:a16="http://schemas.microsoft.com/office/drawing/2014/main" id="{6B68EE5E-94BF-A3CD-5FF4-0FFC6AFAC6B0}"/>
              </a:ext>
            </a:extLst>
          </p:cNvPr>
          <p:cNvSpPr txBox="1"/>
          <p:nvPr/>
        </p:nvSpPr>
        <p:spPr>
          <a:xfrm>
            <a:off x="4666294" y="5963918"/>
            <a:ext cx="3405869" cy="590931"/>
          </a:xfrm>
          <a:prstGeom prst="rect">
            <a:avLst/>
          </a:prstGeom>
          <a:noFill/>
        </p:spPr>
        <p:txBody>
          <a:bodyPr wrap="none" rtlCol="0">
            <a:spAutoFit/>
          </a:bodyPr>
          <a:lstStyle/>
          <a:p>
            <a:pPr algn="ctr" eaLnBrk="1" hangingPunct="1">
              <a:lnSpc>
                <a:spcPct val="90000"/>
              </a:lnSpc>
              <a:buFont typeface="Arial" panose="020B0604020202020204" pitchFamily="34" charset="0"/>
              <a:buNone/>
            </a:pPr>
            <a:r>
              <a:rPr lang="en-IN" altLang="en-US" sz="1800" b="1" dirty="0">
                <a:latin typeface="Times New Roman" panose="02020603050405020304" pitchFamily="18" charset="0"/>
                <a:ea typeface="Microsoft JhengHei" panose="020B0604030504040204" pitchFamily="34" charset="-120"/>
                <a:cs typeface="Times New Roman" panose="02020603050405020304" pitchFamily="18" charset="0"/>
              </a:rPr>
              <a:t>Designation:</a:t>
            </a:r>
            <a:r>
              <a:rPr lang="en-US" altLang="en-US" b="1" dirty="0">
                <a:solidFill>
                  <a:srgbClr val="00000A"/>
                </a:solidFill>
                <a:latin typeface="Times New Roman" panose="02020603050405020304" pitchFamily="18" charset="0"/>
                <a:ea typeface="Microsoft JhengHei" panose="020B0604030504040204" pitchFamily="34" charset="-120"/>
                <a:cs typeface="Calibri" panose="020F0502020204030204" pitchFamily="34" charset="0"/>
              </a:rPr>
              <a:t>Associate Professor</a:t>
            </a:r>
            <a:endParaRPr lang="en-IN" altLang="en-US" sz="1800" b="1" dirty="0">
              <a:latin typeface="Times New Roman" panose="02020603050405020304" pitchFamily="18" charset="0"/>
              <a:ea typeface="Microsoft JhengHei" panose="020B0604030504040204" pitchFamily="34" charset="-120"/>
              <a:cs typeface="Times New Roman" panose="02020603050405020304" pitchFamily="18" charset="0"/>
            </a:endParaRPr>
          </a:p>
          <a:p>
            <a:pPr algn="ctr" eaLnBrk="1" hangingPunct="1">
              <a:lnSpc>
                <a:spcPct val="90000"/>
              </a:lnSpc>
              <a:buFont typeface="Arial" panose="020B0604020202020204" pitchFamily="34" charset="0"/>
              <a:buNone/>
            </a:pPr>
            <a:r>
              <a:rPr lang="en-IN" altLang="en-US" sz="1800" b="1" dirty="0">
                <a:latin typeface="Times New Roman" panose="02020603050405020304" pitchFamily="18" charset="0"/>
                <a:ea typeface="Microsoft JhengHei" panose="020B0604030504040204" pitchFamily="34" charset="-120"/>
                <a:cs typeface="Times New Roman" panose="02020603050405020304" pitchFamily="18" charset="0"/>
              </a:rPr>
              <a:t>School of CSE, REVA University</a:t>
            </a:r>
          </a:p>
        </p:txBody>
      </p:sp>
      <p:pic>
        <p:nvPicPr>
          <p:cNvPr id="10" name="Picture 8">
            <a:extLst>
              <a:ext uri="{FF2B5EF4-FFF2-40B4-BE49-F238E27FC236}">
                <a16:creationId xmlns:a16="http://schemas.microsoft.com/office/drawing/2014/main" id="{25E0C9C9-3950-3D85-4872-49C98930B4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0536" y="6223837"/>
            <a:ext cx="1150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246EDEA-DC28-C438-6DFC-2B7789F4B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327" y="649267"/>
            <a:ext cx="4827573" cy="22037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5A3C14A-F937-4231-B6F1-40B429FAFB2F}" type="slidenum">
              <a:rPr lang="en-NZ" smtClean="0"/>
              <a:pPr/>
              <a:t>3</a:t>
            </a:fld>
            <a:endParaRPr lang="en-NZ" dirty="0"/>
          </a:p>
        </p:txBody>
      </p:sp>
      <p:sp>
        <p:nvSpPr>
          <p:cNvPr id="4" name="Text Placeholder 3"/>
          <p:cNvSpPr>
            <a:spLocks noGrp="1"/>
          </p:cNvSpPr>
          <p:nvPr>
            <p:ph type="body" sz="quarter" idx="17"/>
          </p:nvPr>
        </p:nvSpPr>
        <p:spPr>
          <a:xfrm>
            <a:off x="864072" y="548680"/>
            <a:ext cx="10801201" cy="5400599"/>
          </a:xfrm>
        </p:spPr>
        <p:txBody>
          <a:bodyPr/>
          <a:lstStyle/>
          <a:p>
            <a:r>
              <a:rPr lang="en-US" dirty="0">
                <a:solidFill>
                  <a:srgbClr val="00000A"/>
                </a:solidFill>
                <a:latin typeface="Times New Roman" panose="02020603050405020304" pitchFamily="18" charset="0"/>
              </a:rPr>
              <a:t>Abstract</a:t>
            </a:r>
          </a:p>
          <a:p>
            <a:pPr>
              <a:lnSpc>
                <a:spcPct val="100000"/>
              </a:lnSpc>
              <a:spcAft>
                <a:spcPts val="0"/>
              </a:spcAft>
            </a:pPr>
            <a:r>
              <a:rPr lang="en-US" dirty="0">
                <a:solidFill>
                  <a:srgbClr val="00000A"/>
                </a:solidFill>
                <a:latin typeface="Times New Roman" panose="02020603050405020304" pitchFamily="18" charset="0"/>
              </a:rPr>
              <a:t>Introduction </a:t>
            </a:r>
          </a:p>
          <a:p>
            <a:pPr lvl="1">
              <a:lnSpc>
                <a:spcPct val="100000"/>
              </a:lnSpc>
              <a:spcAft>
                <a:spcPts val="0"/>
              </a:spcAft>
              <a:buFont typeface="Arial" panose="020B0604020202020204" pitchFamily="34" charset="0"/>
              <a:buChar char="•"/>
            </a:pPr>
            <a:r>
              <a:rPr lang="en-US" dirty="0">
                <a:solidFill>
                  <a:srgbClr val="00000A"/>
                </a:solidFill>
                <a:latin typeface="Times New Roman" panose="02020603050405020304" pitchFamily="18" charset="0"/>
              </a:rPr>
              <a:t>Technology and Domain</a:t>
            </a:r>
          </a:p>
          <a:p>
            <a:pPr lvl="1">
              <a:lnSpc>
                <a:spcPct val="100000"/>
              </a:lnSpc>
              <a:spcAft>
                <a:spcPts val="0"/>
              </a:spcAft>
              <a:buFont typeface="Arial" panose="020B0604020202020204" pitchFamily="34" charset="0"/>
              <a:buChar char="•"/>
            </a:pPr>
            <a:r>
              <a:rPr lang="en-US" dirty="0">
                <a:solidFill>
                  <a:srgbClr val="00000A"/>
                </a:solidFill>
                <a:latin typeface="Times New Roman" panose="02020603050405020304" pitchFamily="18" charset="0"/>
              </a:rPr>
              <a:t>Front End and Back End Details</a:t>
            </a:r>
          </a:p>
          <a:p>
            <a:pPr marL="242888" lvl="1" indent="0">
              <a:lnSpc>
                <a:spcPct val="100000"/>
              </a:lnSpc>
              <a:spcAft>
                <a:spcPts val="0"/>
              </a:spcAft>
              <a:buNone/>
            </a:pPr>
            <a:endParaRPr lang="en-US" dirty="0">
              <a:solidFill>
                <a:srgbClr val="00000A"/>
              </a:solidFill>
              <a:latin typeface="Times New Roman" panose="02020603050405020304" pitchFamily="18" charset="0"/>
            </a:endParaRPr>
          </a:p>
          <a:p>
            <a:r>
              <a:rPr lang="en-US" dirty="0">
                <a:solidFill>
                  <a:srgbClr val="00000A"/>
                </a:solidFill>
                <a:latin typeface="Times New Roman" panose="02020603050405020304" pitchFamily="18" charset="0"/>
              </a:rPr>
              <a:t>Literature Survey</a:t>
            </a:r>
          </a:p>
          <a:p>
            <a:r>
              <a:rPr lang="en-US" dirty="0">
                <a:solidFill>
                  <a:srgbClr val="00000A"/>
                </a:solidFill>
                <a:latin typeface="Times New Roman" panose="02020603050405020304" pitchFamily="18" charset="0"/>
              </a:rPr>
              <a:t>Methodology</a:t>
            </a:r>
          </a:p>
          <a:p>
            <a:r>
              <a:rPr lang="en-US" dirty="0">
                <a:solidFill>
                  <a:srgbClr val="00000A"/>
                </a:solidFill>
                <a:latin typeface="Times New Roman" panose="02020603050405020304" pitchFamily="18" charset="0"/>
              </a:rPr>
              <a:t>Dataset</a:t>
            </a:r>
          </a:p>
          <a:p>
            <a:r>
              <a:rPr lang="en-US" dirty="0">
                <a:solidFill>
                  <a:srgbClr val="00000A"/>
                </a:solidFill>
                <a:latin typeface="Times New Roman" panose="02020603050405020304" pitchFamily="18" charset="0"/>
              </a:rPr>
              <a:t>Sample Code and Screenshot of output</a:t>
            </a:r>
          </a:p>
          <a:p>
            <a:r>
              <a:rPr lang="en-US"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Conclusions</a:t>
            </a:r>
            <a:endParaRPr lang="en-IN"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A"/>
                </a:solidFill>
                <a:latin typeface="Times New Roman" panose="02020603050405020304" pitchFamily="18" charset="0"/>
              </a:rPr>
              <a:t>Reference</a:t>
            </a:r>
          </a:p>
          <a:p>
            <a:endParaRPr lang="en-US" sz="1800" b="1" dirty="0">
              <a:solidFill>
                <a:srgbClr val="00000A"/>
              </a:solidFill>
              <a:latin typeface="Times New Roman" panose="02020603050405020304" pitchFamily="18" charset="0"/>
            </a:endParaRPr>
          </a:p>
        </p:txBody>
      </p:sp>
    </p:spTree>
    <p:extLst>
      <p:ext uri="{BB962C8B-B14F-4D97-AF65-F5344CB8AC3E}">
        <p14:creationId xmlns:p14="http://schemas.microsoft.com/office/powerpoint/2010/main" val="357526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767408" y="1233988"/>
            <a:ext cx="5112568" cy="4643284"/>
          </a:xfrm>
        </p:spPr>
        <p:txBody>
          <a:bodyPr/>
          <a:lstStyle/>
          <a:p>
            <a:pPr marL="0" indent="0">
              <a:buNone/>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Eye Disease addresses user Eye concerns through a user-friendly application . The system consists of Eye Scanner for Eye after authentication users are navigated to the main page where the users scan there Fundus image and based on the problems, it will provide recommendations that includes images of recommended foods and tailored precautions and dietary guidelines. </a:t>
            </a:r>
          </a:p>
          <a:p>
            <a:pPr marL="0" indent="0">
              <a:buNone/>
            </a:pPr>
            <a:endParaRPr lang="en-US" sz="1800" b="1" dirty="0">
              <a:solidFill>
                <a:srgbClr val="00000A"/>
              </a:solidFill>
              <a:latin typeface="Times New Roman" panose="02020603050405020304" pitchFamily="18" charset="0"/>
            </a:endParaRPr>
          </a:p>
        </p:txBody>
      </p:sp>
      <p:sp>
        <p:nvSpPr>
          <p:cNvPr id="3" name="Title 2"/>
          <p:cNvSpPr>
            <a:spLocks noGrp="1"/>
          </p:cNvSpPr>
          <p:nvPr>
            <p:ph type="title"/>
          </p:nvPr>
        </p:nvSpPr>
        <p:spPr/>
        <p:txBody>
          <a:bodyPr/>
          <a:lstStyle/>
          <a:p>
            <a:pPr algn="ctr"/>
            <a:r>
              <a:rPr lang="en-US" sz="4400" b="1" dirty="0">
                <a:latin typeface="Calibri" panose="020F0502020204030204" pitchFamily="34" charset="0"/>
                <a:ea typeface="Calibri" panose="020F0502020204030204" pitchFamily="34" charset="0"/>
                <a:cs typeface="Calibri" panose="020F0502020204030204" pitchFamily="34" charset="0"/>
              </a:rPr>
              <a:t> </a:t>
            </a:r>
            <a:r>
              <a:rPr lang="en-US"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ABSTRACT</a:t>
            </a:r>
          </a:p>
        </p:txBody>
      </p:sp>
      <p:sp>
        <p:nvSpPr>
          <p:cNvPr id="2" name="Slide Number Placeholder 1"/>
          <p:cNvSpPr>
            <a:spLocks noGrp="1"/>
          </p:cNvSpPr>
          <p:nvPr>
            <p:ph type="sldNum" sz="quarter" idx="14"/>
          </p:nvPr>
        </p:nvSpPr>
        <p:spPr/>
        <p:txBody>
          <a:bodyPr/>
          <a:lstStyle/>
          <a:p>
            <a:fld id="{45A3C14A-F937-4231-B6F1-40B429FAFB2F}" type="slidenum">
              <a:rPr lang="en-NZ" smtClean="0"/>
              <a:pPr/>
              <a:t>4</a:t>
            </a:fld>
            <a:endParaRPr lang="en-NZ" dirty="0"/>
          </a:p>
        </p:txBody>
      </p:sp>
      <p:pic>
        <p:nvPicPr>
          <p:cNvPr id="7" name="Picture 6">
            <a:extLst>
              <a:ext uri="{FF2B5EF4-FFF2-40B4-BE49-F238E27FC236}">
                <a16:creationId xmlns:a16="http://schemas.microsoft.com/office/drawing/2014/main" id="{6CBB2859-EB95-6359-5845-9F7E972E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991" y="1124744"/>
            <a:ext cx="5681135" cy="4752528"/>
          </a:xfrm>
          <a:prstGeom prst="rect">
            <a:avLst/>
          </a:prstGeom>
          <a:ln>
            <a:noFill/>
          </a:ln>
          <a:effectLst>
            <a:softEdge rad="112500"/>
          </a:effectLst>
        </p:spPr>
      </p:pic>
    </p:spTree>
    <p:extLst>
      <p:ext uri="{BB962C8B-B14F-4D97-AF65-F5344CB8AC3E}">
        <p14:creationId xmlns:p14="http://schemas.microsoft.com/office/powerpoint/2010/main" val="213853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8FC514-A73A-333F-C5ED-700845ECD23B}"/>
              </a:ext>
            </a:extLst>
          </p:cNvPr>
          <p:cNvSpPr>
            <a:spLocks noGrp="1"/>
          </p:cNvSpPr>
          <p:nvPr>
            <p:ph type="sldNum" sz="quarter" idx="14"/>
          </p:nvPr>
        </p:nvSpPr>
        <p:spPr/>
        <p:txBody>
          <a:bodyPr/>
          <a:lstStyle/>
          <a:p>
            <a:fld id="{45A3C14A-F937-4231-B6F1-40B429FAFB2F}" type="slidenum">
              <a:rPr lang="en-NZ" smtClean="0"/>
              <a:pPr/>
              <a:t>5</a:t>
            </a:fld>
            <a:endParaRPr lang="en-NZ" dirty="0"/>
          </a:p>
        </p:txBody>
      </p:sp>
      <p:sp>
        <p:nvSpPr>
          <p:cNvPr id="3" name="Title 2">
            <a:extLst>
              <a:ext uri="{FF2B5EF4-FFF2-40B4-BE49-F238E27FC236}">
                <a16:creationId xmlns:a16="http://schemas.microsoft.com/office/drawing/2014/main" id="{97AC63AD-AEBD-AF1D-E0A6-35063872CA0D}"/>
              </a:ext>
            </a:extLst>
          </p:cNvPr>
          <p:cNvSpPr>
            <a:spLocks noGrp="1"/>
          </p:cNvSpPr>
          <p:nvPr>
            <p:ph type="title"/>
          </p:nvPr>
        </p:nvSpPr>
        <p:spPr>
          <a:xfrm>
            <a:off x="4025770" y="193475"/>
            <a:ext cx="4140460" cy="838202"/>
          </a:xfrm>
        </p:spPr>
        <p:txBody>
          <a:bodyPr/>
          <a:lstStyle/>
          <a:p>
            <a:r>
              <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INTRODUCTION</a:t>
            </a:r>
            <a:endParaRPr lang="en-IN"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63E87DC-8CA4-7FA8-3B4D-B2C01655E096}"/>
              </a:ext>
            </a:extLst>
          </p:cNvPr>
          <p:cNvSpPr>
            <a:spLocks noGrp="1"/>
          </p:cNvSpPr>
          <p:nvPr>
            <p:ph type="body" sz="quarter" idx="17"/>
          </p:nvPr>
        </p:nvSpPr>
        <p:spPr>
          <a:xfrm>
            <a:off x="565945" y="980728"/>
            <a:ext cx="6898207" cy="4896544"/>
          </a:xfrm>
        </p:spPr>
        <p:txBody>
          <a:bodyPr/>
          <a:lstStyle/>
          <a:p>
            <a:pPr marL="0" indent="0">
              <a:buNone/>
            </a:pPr>
            <a:endPar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342900" marR="0" indent="-342900" algn="just">
              <a:lnSpc>
                <a:spcPct val="115000"/>
              </a:lnSpc>
              <a:spcBef>
                <a:spcPts val="0"/>
              </a:spcBef>
              <a:spcAft>
                <a:spcPts val="0"/>
              </a:spcAft>
              <a:buFont typeface="Wingdings" panose="05000000000000000000" pitchFamily="2" charset="2"/>
              <a:buChar char="Ø"/>
              <a:tabLst>
                <a:tab pos="857250" algn="l"/>
              </a:tabLst>
            </a:pPr>
            <a:r>
              <a:rPr lang="en-US" sz="20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Myopia and hypermetropia are common eye disorders that affect the ability to see clearly at different distances. Myopia, also known as nearsightedness, causes distant objects to appear blurry, while hypermetropia, also known as farsightedness, causes near objects to appear blurry. These conditions are usually caused by the shape of the eye, the curvature of the cornea, or the length of the eye.</a:t>
            </a:r>
            <a:br>
              <a:rPr lang="en-US" sz="20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current scenario of the world, People face some of the Eye Sight problems due to some other factors and to overcome the problem the system has been proposed that manages the user related problems.</a:t>
            </a:r>
            <a:endParaRPr lang="en-IN" sz="2000"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6C9E078-3567-1262-943E-9326504CA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7" y="1194048"/>
            <a:ext cx="4017887" cy="4320480"/>
          </a:xfrm>
          <a:prstGeom prst="rect">
            <a:avLst/>
          </a:prstGeom>
          <a:ln>
            <a:noFill/>
          </a:ln>
          <a:effectLst>
            <a:softEdge rad="112500"/>
          </a:effectLst>
        </p:spPr>
      </p:pic>
    </p:spTree>
    <p:extLst>
      <p:ext uri="{BB962C8B-B14F-4D97-AF65-F5344CB8AC3E}">
        <p14:creationId xmlns:p14="http://schemas.microsoft.com/office/powerpoint/2010/main" val="115959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FE281CA-8DE8-D6C8-6E04-EC1A48217C4C}"/>
              </a:ext>
            </a:extLst>
          </p:cNvPr>
          <p:cNvSpPr>
            <a:spLocks noGrp="1"/>
          </p:cNvSpPr>
          <p:nvPr>
            <p:ph type="body" sz="quarter" idx="17"/>
          </p:nvPr>
        </p:nvSpPr>
        <p:spPr>
          <a:xfrm>
            <a:off x="551384" y="1773937"/>
            <a:ext cx="4680520" cy="3959319"/>
          </a:xfrm>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sp>
        <p:nvSpPr>
          <p:cNvPr id="5" name="Text Placeholder 4">
            <a:extLst>
              <a:ext uri="{FF2B5EF4-FFF2-40B4-BE49-F238E27FC236}">
                <a16:creationId xmlns:a16="http://schemas.microsoft.com/office/drawing/2014/main" id="{4BEC7342-2A1F-DAB6-3573-D230BAEB8289}"/>
              </a:ext>
            </a:extLst>
          </p:cNvPr>
          <p:cNvSpPr>
            <a:spLocks noGrp="1"/>
          </p:cNvSpPr>
          <p:nvPr>
            <p:ph type="body" sz="quarter" idx="18"/>
          </p:nvPr>
        </p:nvSpPr>
        <p:spPr>
          <a:xfrm>
            <a:off x="119335" y="1379126"/>
            <a:ext cx="8496945" cy="4427260"/>
          </a:xfrm>
        </p:spPr>
        <p:txBody>
          <a:bodyPr/>
          <a:lstStyle/>
          <a:p>
            <a:pPr marL="0" indent="0" algn="l">
              <a:buNone/>
            </a:pPr>
            <a:r>
              <a:rPr lang="en-IN"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WHY EYE SIGHT OCCUR </a:t>
            </a:r>
            <a:endParaRPr lang="en-IN" sz="2000" b="0"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AGE RELATED</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DIABETIC RETINOPATHY</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CATARACT</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GLAUCOMA</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AMBLYOPIA</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STRABISMUS</a:t>
            </a:r>
          </a:p>
          <a:p>
            <a:pPr>
              <a:buFont typeface="Wingdings" panose="05000000000000000000" pitchFamily="2" charset="2"/>
              <a:buChar char="§"/>
            </a:pP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REFRACTIVE ERROR</a:t>
            </a:r>
            <a:endParaRPr lang="en-US" sz="18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None/>
              <a:tabLst>
                <a:tab pos="857250" algn="l"/>
              </a:tabLst>
            </a:pPr>
            <a:endParaRPr lang="en-US" sz="1800"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122F4937-D565-FAE5-BC91-3B42D5E2A66B}"/>
              </a:ext>
            </a:extLst>
          </p:cNvPr>
          <p:cNvSpPr>
            <a:spLocks noGrp="1"/>
          </p:cNvSpPr>
          <p:nvPr>
            <p:ph type="title"/>
          </p:nvPr>
        </p:nvSpPr>
        <p:spPr>
          <a:xfrm>
            <a:off x="695400" y="395786"/>
            <a:ext cx="6211927" cy="838202"/>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LITERATURE SURVEY</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12390FF-5F90-040C-872B-B9ECADB8559A}"/>
              </a:ext>
            </a:extLst>
          </p:cNvPr>
          <p:cNvSpPr>
            <a:spLocks noGrp="1"/>
          </p:cNvSpPr>
          <p:nvPr>
            <p:ph type="sldNum" sz="quarter" idx="14"/>
          </p:nvPr>
        </p:nvSpPr>
        <p:spPr/>
        <p:txBody>
          <a:bodyPr/>
          <a:lstStyle/>
          <a:p>
            <a:fld id="{45A3C14A-F937-4231-B6F1-40B429FAFB2F}" type="slidenum">
              <a:rPr lang="en-NZ" smtClean="0"/>
              <a:pPr/>
              <a:t>6</a:t>
            </a:fld>
            <a:endParaRPr lang="en-NZ" dirty="0"/>
          </a:p>
        </p:txBody>
      </p:sp>
      <p:pic>
        <p:nvPicPr>
          <p:cNvPr id="8" name="Picture 7">
            <a:extLst>
              <a:ext uri="{FF2B5EF4-FFF2-40B4-BE49-F238E27FC236}">
                <a16:creationId xmlns:a16="http://schemas.microsoft.com/office/drawing/2014/main" id="{95E37175-9ACE-9AA9-01A0-63D411BA5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329" y="1484784"/>
            <a:ext cx="2736304" cy="27363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05148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459C9F-2600-7C09-0514-9B4378A56D85}"/>
              </a:ext>
            </a:extLst>
          </p:cNvPr>
          <p:cNvSpPr>
            <a:spLocks noGrp="1"/>
          </p:cNvSpPr>
          <p:nvPr>
            <p:ph type="sldNum" sz="quarter" idx="14"/>
          </p:nvPr>
        </p:nvSpPr>
        <p:spPr/>
        <p:txBody>
          <a:bodyPr/>
          <a:lstStyle/>
          <a:p>
            <a:fld id="{45A3C14A-F937-4231-B6F1-40B429FAFB2F}" type="slidenum">
              <a:rPr lang="en-NZ" smtClean="0"/>
              <a:pPr/>
              <a:t>7</a:t>
            </a:fld>
            <a:endParaRPr lang="en-NZ" dirty="0"/>
          </a:p>
        </p:txBody>
      </p:sp>
      <p:sp>
        <p:nvSpPr>
          <p:cNvPr id="3" name="Title 2">
            <a:extLst>
              <a:ext uri="{FF2B5EF4-FFF2-40B4-BE49-F238E27FC236}">
                <a16:creationId xmlns:a16="http://schemas.microsoft.com/office/drawing/2014/main" id="{3B6D87F9-53FF-FB9B-8396-A6181CEB6614}"/>
              </a:ext>
            </a:extLst>
          </p:cNvPr>
          <p:cNvSpPr>
            <a:spLocks noGrp="1"/>
          </p:cNvSpPr>
          <p:nvPr>
            <p:ph type="title"/>
          </p:nvPr>
        </p:nvSpPr>
        <p:spPr>
          <a:xfrm>
            <a:off x="3828616" y="476672"/>
            <a:ext cx="5651760" cy="838202"/>
          </a:xfrm>
        </p:spPr>
        <p:txBody>
          <a:bodyPr/>
          <a:lstStyle/>
          <a:p>
            <a:r>
              <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35EAD7-8A8D-F3D6-8F79-28CC84562334}"/>
              </a:ext>
            </a:extLst>
          </p:cNvPr>
          <p:cNvSpPr>
            <a:spLocks noGrp="1"/>
          </p:cNvSpPr>
          <p:nvPr>
            <p:ph type="body" sz="quarter" idx="17"/>
          </p:nvPr>
        </p:nvSpPr>
        <p:spPr>
          <a:xfrm>
            <a:off x="675183" y="1412776"/>
            <a:ext cx="10801201" cy="4320480"/>
          </a:xfrm>
        </p:spPr>
        <p:txBody>
          <a:bodyPr/>
          <a:lstStyle/>
          <a:p>
            <a:pPr marL="0" indent="0">
              <a:buNone/>
            </a:pPr>
            <a:endParaRPr lang="en-US"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Detecting myopia and hyperopia (also known as hypermetropia) from eye images is crucial for early diagnosis and treatment. However, existing image detection methods may lack accuracy or efficiency. The challenge is to develop a simple and effective algorithm that can accurately classify eye images as myopic, hyperopic, or normal. This algorithm should be able to identify subtle differences in the shape and structure of the eye to provide accurate diagnoses, enabling timely intervention and improving patient outcomes.</a:t>
            </a:r>
          </a:p>
        </p:txBody>
      </p:sp>
    </p:spTree>
    <p:extLst>
      <p:ext uri="{BB962C8B-B14F-4D97-AF65-F5344CB8AC3E}">
        <p14:creationId xmlns:p14="http://schemas.microsoft.com/office/powerpoint/2010/main" val="1183581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0DCBE-7C60-C203-BF08-DAFFFA3D1C95}"/>
              </a:ext>
            </a:extLst>
          </p:cNvPr>
          <p:cNvSpPr>
            <a:spLocks noGrp="1"/>
          </p:cNvSpPr>
          <p:nvPr>
            <p:ph type="sldNum" sz="quarter" idx="14"/>
          </p:nvPr>
        </p:nvSpPr>
        <p:spPr/>
        <p:txBody>
          <a:bodyPr/>
          <a:lstStyle/>
          <a:p>
            <a:fld id="{45A3C14A-F937-4231-B6F1-40B429FAFB2F}" type="slidenum">
              <a:rPr lang="en-NZ" smtClean="0"/>
              <a:pPr/>
              <a:t>8</a:t>
            </a:fld>
            <a:endParaRPr lang="en-NZ" dirty="0"/>
          </a:p>
        </p:txBody>
      </p:sp>
      <p:sp>
        <p:nvSpPr>
          <p:cNvPr id="3" name="Title 2">
            <a:extLst>
              <a:ext uri="{FF2B5EF4-FFF2-40B4-BE49-F238E27FC236}">
                <a16:creationId xmlns:a16="http://schemas.microsoft.com/office/drawing/2014/main" id="{4589C9BF-95D2-811A-63D7-1C8463F91D25}"/>
              </a:ext>
            </a:extLst>
          </p:cNvPr>
          <p:cNvSpPr>
            <a:spLocks noGrp="1"/>
          </p:cNvSpPr>
          <p:nvPr>
            <p:ph type="title"/>
          </p:nvPr>
        </p:nvSpPr>
        <p:spPr>
          <a:xfrm>
            <a:off x="4691844" y="260648"/>
            <a:ext cx="3204356" cy="838202"/>
          </a:xfrm>
        </p:spPr>
        <p:txBody>
          <a:bodyPr/>
          <a:lstStyle/>
          <a:p>
            <a:r>
              <a:rPr lang="en-US"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OBJECTIVES</a:t>
            </a:r>
            <a:endPar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23CC078-FEF7-7ACB-A40D-4BD76F686580}"/>
              </a:ext>
            </a:extLst>
          </p:cNvPr>
          <p:cNvSpPr>
            <a:spLocks noGrp="1"/>
          </p:cNvSpPr>
          <p:nvPr>
            <p:ph type="body" sz="quarter" idx="17"/>
          </p:nvPr>
        </p:nvSpPr>
        <p:spPr>
          <a:xfrm>
            <a:off x="695399" y="692696"/>
            <a:ext cx="10801201" cy="4896544"/>
          </a:xfrm>
        </p:spPr>
        <p:txBody>
          <a:bodyPr/>
          <a:lstStyle/>
          <a:p>
            <a:pPr marL="0" indent="0">
              <a:buNone/>
            </a:pP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objectives of a Eye Sight system typically include:</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Optimizing healthcare resources.</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Enhancing efficiency and effectiveness of healthcare delivery.</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Ensuring with regulations.</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Promoting patient safety.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Continuous quality improvement</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09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57CC-DED7-6187-CD7A-96AB9921EA1B}"/>
              </a:ext>
            </a:extLst>
          </p:cNvPr>
          <p:cNvSpPr>
            <a:spLocks noGrp="1"/>
          </p:cNvSpPr>
          <p:nvPr>
            <p:ph type="sldNum" sz="quarter" idx="14"/>
          </p:nvPr>
        </p:nvSpPr>
        <p:spPr/>
        <p:txBody>
          <a:bodyPr/>
          <a:lstStyle/>
          <a:p>
            <a:fld id="{45A3C14A-F937-4231-B6F1-40B429FAFB2F}" type="slidenum">
              <a:rPr lang="en-NZ" smtClean="0"/>
              <a:pPr/>
              <a:t>9</a:t>
            </a:fld>
            <a:endParaRPr lang="en-NZ" dirty="0"/>
          </a:p>
        </p:txBody>
      </p:sp>
      <p:sp>
        <p:nvSpPr>
          <p:cNvPr id="3" name="Title 2">
            <a:extLst>
              <a:ext uri="{FF2B5EF4-FFF2-40B4-BE49-F238E27FC236}">
                <a16:creationId xmlns:a16="http://schemas.microsoft.com/office/drawing/2014/main" id="{F7819AAE-5D90-3B2A-C699-19AD2AC0566F}"/>
              </a:ext>
            </a:extLst>
          </p:cNvPr>
          <p:cNvSpPr>
            <a:spLocks noGrp="1"/>
          </p:cNvSpPr>
          <p:nvPr>
            <p:ph type="title"/>
          </p:nvPr>
        </p:nvSpPr>
        <p:spPr>
          <a:xfrm>
            <a:off x="3683732" y="116632"/>
            <a:ext cx="4032448" cy="838202"/>
          </a:xfrm>
        </p:spPr>
        <p:txBody>
          <a:bodyPr/>
          <a:lstStyle/>
          <a:p>
            <a:r>
              <a:rPr lang="en-IN" sz="3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METHODOLOGY</a:t>
            </a:r>
          </a:p>
        </p:txBody>
      </p:sp>
      <p:sp>
        <p:nvSpPr>
          <p:cNvPr id="4" name="Text Placeholder 3">
            <a:extLst>
              <a:ext uri="{FF2B5EF4-FFF2-40B4-BE49-F238E27FC236}">
                <a16:creationId xmlns:a16="http://schemas.microsoft.com/office/drawing/2014/main" id="{94CB7908-E86B-09C4-3AC5-5A7C106A37BF}"/>
              </a:ext>
            </a:extLst>
          </p:cNvPr>
          <p:cNvSpPr>
            <a:spLocks noGrp="1"/>
          </p:cNvSpPr>
          <p:nvPr>
            <p:ph type="body" sz="quarter" idx="17"/>
          </p:nvPr>
        </p:nvSpPr>
        <p:spPr>
          <a:xfrm>
            <a:off x="191344" y="900894"/>
            <a:ext cx="7272807" cy="5056212"/>
          </a:xfrm>
        </p:spPr>
        <p:txBody>
          <a:bodyPr/>
          <a:lstStyle/>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This project proposes a methodology utilizing image processing and machine learning techniques to diagnose myopia and hypermetropia based on eye images.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CNN is mostly used in the field of computer vision particularly in image classification problems.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Extract relevant features from the images that are indicative of myopia or hypermetropia.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Features could include corneal shape parameters, pupil-lens distance, blood vessel patterns, and other relevant characteristics.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Deep learning algorithms like convolutional neural networks (CNNs) are well-suited for image analysis due to their ability to learn complex patterns from data. </a:t>
            </a:r>
          </a:p>
          <a:p>
            <a:pPr marL="342900" indent="-342900">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Train the model on the labeled dataset, allowing it to learn the relationship between extracted features and the presence/absence of myopia or hypermetropia.</a:t>
            </a:r>
          </a:p>
        </p:txBody>
      </p:sp>
      <p:pic>
        <p:nvPicPr>
          <p:cNvPr id="6" name="Picture 5">
            <a:extLst>
              <a:ext uri="{FF2B5EF4-FFF2-40B4-BE49-F238E27FC236}">
                <a16:creationId xmlns:a16="http://schemas.microsoft.com/office/drawing/2014/main" id="{F62FB226-5DDD-0060-C762-DD2EEE3D1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8208" y="1039789"/>
            <a:ext cx="3888432" cy="2029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BBA1BB5C-3764-35F3-D89F-D15871991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9" y="3789041"/>
            <a:ext cx="3888432" cy="1951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2892216"/>
      </p:ext>
    </p:extLst>
  </p:cSld>
  <p:clrMapOvr>
    <a:masterClrMapping/>
  </p:clrMapOvr>
</p:sld>
</file>

<file path=ppt/theme/theme1.xml><?xml version="1.0" encoding="utf-8"?>
<a:theme xmlns:a="http://schemas.openxmlformats.org/drawingml/2006/main" name="REVA Powerpoint Template - NEW">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4916671-0E7D-4594-8037-60C70BF44351}">
  <ds:schemaRef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9AE24FE-195A-4977-9740-21B0E7B6E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REVA REVISED TEMPLATE_PPTs</Template>
  <TotalTime>1565</TotalTime>
  <Words>1129</Words>
  <Application>Microsoft Office PowerPoint</Application>
  <PresentationFormat>Widescreen</PresentationFormat>
  <Paragraphs>103</Paragraphs>
  <Slides>15</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15</vt:i4>
      </vt:variant>
    </vt:vector>
  </HeadingPairs>
  <TitlesOfParts>
    <vt:vector size="30" baseType="lpstr">
      <vt:lpstr>Arial</vt:lpstr>
      <vt:lpstr>Calibri</vt:lpstr>
      <vt:lpstr>Nobel-Book</vt:lpstr>
      <vt:lpstr>Roboto Medium</vt:lpstr>
      <vt:lpstr>Times New Roman</vt:lpstr>
      <vt:lpstr>Wingdings</vt:lpstr>
      <vt:lpstr>REVA Powerpoint Template - NEW</vt:lpstr>
      <vt:lpstr>Agenda</vt:lpstr>
      <vt:lpstr>Divider</vt:lpstr>
      <vt:lpstr>Media / Video Slide</vt:lpstr>
      <vt:lpstr>Copy Slides</vt:lpstr>
      <vt:lpstr>Copy and Image</vt:lpstr>
      <vt:lpstr>Table &amp; Graphs Slide</vt:lpstr>
      <vt:lpstr>Flow Slides</vt:lpstr>
      <vt:lpstr>Thank You </vt:lpstr>
      <vt:lpstr>MYOPIA AND HYPERMETROPIA  IMAGE DETECTION</vt:lpstr>
      <vt:lpstr>PowerPoint Presentation</vt:lpstr>
      <vt:lpstr>PowerPoint Presentation</vt:lpstr>
      <vt:lpstr> ABSTRACT</vt:lpstr>
      <vt:lpstr>INTRODUCTION</vt:lpstr>
      <vt:lpstr>LITERATURE SURVEY</vt:lpstr>
      <vt:lpstr>Problem statement</vt:lpstr>
      <vt:lpstr>OBJECTIVES</vt:lpstr>
      <vt:lpstr>METHODOLOGY</vt:lpstr>
      <vt:lpstr>TECHNOLOGY AND DOMAIN</vt:lpstr>
      <vt:lpstr>FLOWCHART</vt:lpstr>
      <vt:lpstr> Sample Code and Screenshot of output </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Prasanth Thiruvenkadam</dc:creator>
  <cp:lastModifiedBy>sanju610@hotmail.com</cp:lastModifiedBy>
  <cp:revision>26</cp:revision>
  <cp:lastPrinted>2018-09-28T07:11:06Z</cp:lastPrinted>
  <dcterms:created xsi:type="dcterms:W3CDTF">2022-04-25T09:10:52Z</dcterms:created>
  <dcterms:modified xsi:type="dcterms:W3CDTF">2024-05-11T04:10:28Z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